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8" r:id="rId1"/>
  </p:sldMasterIdLst>
  <p:notesMasterIdLst>
    <p:notesMasterId r:id="rId16"/>
  </p:notesMasterIdLst>
  <p:handoutMasterIdLst>
    <p:handoutMasterId r:id="rId17"/>
  </p:handoutMasterIdLst>
  <p:sldIdLst>
    <p:sldId id="376" r:id="rId2"/>
    <p:sldId id="379" r:id="rId3"/>
    <p:sldId id="380" r:id="rId4"/>
    <p:sldId id="401" r:id="rId5"/>
    <p:sldId id="425" r:id="rId6"/>
    <p:sldId id="402" r:id="rId7"/>
    <p:sldId id="414" r:id="rId8"/>
    <p:sldId id="404" r:id="rId9"/>
    <p:sldId id="405" r:id="rId10"/>
    <p:sldId id="406" r:id="rId11"/>
    <p:sldId id="407" r:id="rId12"/>
    <p:sldId id="409" r:id="rId13"/>
    <p:sldId id="424" r:id="rId14"/>
    <p:sldId id="411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E0A5E"/>
    <a:srgbClr val="000A1E"/>
    <a:srgbClr val="CCFFFF"/>
    <a:srgbClr val="A5D6E3"/>
    <a:srgbClr val="FF0000"/>
    <a:srgbClr val="C4EDEE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339" autoAdjust="0"/>
    <p:restoredTop sz="97513" autoAdjust="0"/>
  </p:normalViewPr>
  <p:slideViewPr>
    <p:cSldViewPr>
      <p:cViewPr>
        <p:scale>
          <a:sx n="70" d="100"/>
          <a:sy n="70" d="100"/>
        </p:scale>
        <p:origin x="-1152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38BFF-3FD5-452D-AA7C-0906CAF6288E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CF106-F834-4017-B7B8-BF9403B02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925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E24194E-805E-41F1-BAD5-F4EC069CE426}" type="datetimeFigureOut">
              <a:rPr lang="ru-RU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DE9AEFB-5BFC-4D39-9AD9-26F797111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1347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/>
          <a:lstStyle>
            <a:lvl1pPr>
              <a:defRPr b="1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5811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372225" y="6492875"/>
            <a:ext cx="2771775" cy="365125"/>
          </a:xfrm>
        </p:spPr>
        <p:txBody>
          <a:bodyPr/>
          <a:lstStyle>
            <a:lvl1pPr>
              <a:defRPr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ru-RU"/>
              <a:t>©Рассохина Г.В. </a:t>
            </a:r>
            <a:r>
              <a:rPr lang="en-US"/>
              <a:t>http://pedsovet.su/</a:t>
            </a:r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6624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3C3DF80-4397-48A1-B4F3-7A6B8B416FA5}" type="datetimeFigureOut">
              <a:rPr lang="ru-RU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fld id="{CD3B05A3-CAF0-4C74-94EE-43A98540D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434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03439CE-8508-4C39-BF4F-DA9677FFCB96}" type="datetimeFigureOut">
              <a:rPr lang="ru-RU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fld id="{5DE4C4EA-5604-4AF3-A6C5-7B0EAED98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021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 userDrawn="1"/>
        </p:nvSpPr>
        <p:spPr>
          <a:xfrm>
            <a:off x="323850" y="260350"/>
            <a:ext cx="8569325" cy="626427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6" descr="4bb97ff07cc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927100"/>
            <a:ext cx="26638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700" y="1587500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fld id="{A979D2FB-81F0-4661-96FA-99299D7C5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941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005110753ae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299" y="4508500"/>
            <a:ext cx="7110413" cy="1260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3499" y="3111500"/>
            <a:ext cx="7161213" cy="12954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79377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 userDrawn="1"/>
        </p:nvSpPr>
        <p:spPr>
          <a:xfrm>
            <a:off x="323850" y="260350"/>
            <a:ext cx="8569325" cy="6264275"/>
          </a:xfrm>
          <a:prstGeom prst="roundRect">
            <a:avLst/>
          </a:prstGeom>
          <a:solidFill>
            <a:srgbClr val="FFFFCC"/>
          </a:solidFill>
          <a:ln w="76200"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6" descr="banner_alar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1852613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7" descr="animashki-deti-709_thumb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3" y="4533900"/>
            <a:ext cx="1697037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5863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84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35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4A7E60B-2CB1-4A75-AB94-1B26CC4204A5}" type="datetimeFigureOut">
              <a:rPr lang="ru-RU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fld id="{E63FF880-EB07-460C-94A4-DF2D5611E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64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C253D76-10E2-4A7E-8A80-CFCE5744599B}" type="datetimeFigureOut">
              <a:rPr lang="ru-RU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fld id="{73E37CA7-0F9D-414D-910B-80461168C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323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5E380A9-1F74-471B-9696-98C09D4B8414}" type="datetimeFigureOut">
              <a:rPr lang="ru-RU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fld id="{BDAED393-D2EC-49B4-8567-7B8FB6B7C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390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D066739-26AF-40DC-A11E-E9EF51D4C3C0}" type="datetimeFigureOut">
              <a:rPr lang="ru-RU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fld id="{82EA4215-5C4B-42A5-96A2-090961936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1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 Образец текста</a:t>
            </a:r>
          </a:p>
          <a:p>
            <a:pPr lvl="1"/>
            <a:r>
              <a:rPr lang="ru-RU" altLang="ru-RU" smtClean="0"/>
              <a:t> Второй уровень</a:t>
            </a:r>
          </a:p>
          <a:p>
            <a:pPr lvl="2"/>
            <a:r>
              <a:rPr lang="ru-RU" altLang="ru-RU" smtClean="0"/>
              <a:t> 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361113" y="6500813"/>
            <a:ext cx="2747962" cy="3127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ru-RU"/>
              <a:t>©Рассохина Г.В. </a:t>
            </a:r>
            <a:r>
              <a:rPr lang="en-US"/>
              <a:t>http://pedsovet.su/</a:t>
            </a:r>
            <a:r>
              <a:rPr lang="ru-RU"/>
              <a:t> </a:t>
            </a:r>
          </a:p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8" r:id="rId1"/>
    <p:sldLayoutId id="2147484669" r:id="rId2"/>
    <p:sldLayoutId id="2147484670" r:id="rId3"/>
    <p:sldLayoutId id="2147484671" r:id="rId4"/>
    <p:sldLayoutId id="2147484672" r:id="rId5"/>
    <p:sldLayoutId id="2147484673" r:id="rId6"/>
    <p:sldLayoutId id="2147484674" r:id="rId7"/>
    <p:sldLayoutId id="2147484675" r:id="rId8"/>
    <p:sldLayoutId id="2147484676" r:id="rId9"/>
    <p:sldLayoutId id="2147484677" r:id="rId10"/>
    <p:sldLayoutId id="21474846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solidFill>
            <a:srgbClr val="0000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FF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FF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FF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FF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0000FF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0000FF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0000FF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0000FF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4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7" y="1916832"/>
            <a:ext cx="8568952" cy="388843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3600" dirty="0" smtClean="0">
                <a:solidFill>
                  <a:srgbClr val="FF0000"/>
                </a:solidFill>
                <a:effectLst/>
              </a:rPr>
            </a:br>
            <a:r>
              <a:rPr lang="ru-RU" sz="3600" dirty="0">
                <a:solidFill>
                  <a:srgbClr val="FF0000"/>
                </a:solidFill>
                <a:effectLst/>
              </a:rPr>
              <a:t/>
            </a:r>
            <a:br>
              <a:rPr lang="ru-RU" sz="3600" dirty="0">
                <a:solidFill>
                  <a:srgbClr val="FF0000"/>
                </a:solidFill>
                <a:effectLst/>
              </a:rPr>
            </a:br>
            <a:r>
              <a:rPr lang="ru-RU" sz="3600" dirty="0" smtClean="0">
                <a:solidFill>
                  <a:srgbClr val="0E0A5E"/>
                </a:solidFill>
                <a:effectLst/>
              </a:rPr>
              <a:t>«</a:t>
            </a:r>
            <a:r>
              <a:rPr lang="ru-RU" sz="3200" dirty="0" smtClean="0">
                <a:solidFill>
                  <a:srgbClr val="0E0A5E"/>
                </a:solidFill>
                <a:effectLst/>
              </a:rPr>
              <a:t>Музыкальная развивающая  </a:t>
            </a:r>
            <a:r>
              <a:rPr lang="ru-RU" sz="3200" dirty="0">
                <a:solidFill>
                  <a:srgbClr val="0E0A5E"/>
                </a:solidFill>
                <a:effectLst/>
              </a:rPr>
              <a:t/>
            </a:r>
            <a:br>
              <a:rPr lang="ru-RU" sz="3200" dirty="0">
                <a:solidFill>
                  <a:srgbClr val="0E0A5E"/>
                </a:solidFill>
                <a:effectLst/>
              </a:rPr>
            </a:br>
            <a:r>
              <a:rPr lang="ru-RU" sz="3200" dirty="0">
                <a:solidFill>
                  <a:srgbClr val="0E0A5E"/>
                </a:solidFill>
                <a:effectLst/>
              </a:rPr>
              <a:t>предметно-пространственной </a:t>
            </a:r>
            <a:r>
              <a:rPr lang="ru-RU" sz="3200" dirty="0" smtClean="0">
                <a:solidFill>
                  <a:srgbClr val="0E0A5E"/>
                </a:solidFill>
                <a:effectLst/>
              </a:rPr>
              <a:t>среда ДО»</a:t>
            </a:r>
            <a:r>
              <a:rPr lang="ru-RU" sz="3600" dirty="0">
                <a:solidFill>
                  <a:srgbClr val="0E0A5E"/>
                </a:solidFill>
                <a:effectLst/>
              </a:rPr>
              <a:t/>
            </a:r>
            <a:br>
              <a:rPr lang="ru-RU" sz="3600" dirty="0">
                <a:solidFill>
                  <a:srgbClr val="0E0A5E"/>
                </a:solidFill>
                <a:effectLst/>
              </a:rPr>
            </a:br>
            <a:r>
              <a:rPr lang="ru-RU" sz="3600" dirty="0" smtClean="0">
                <a:solidFill>
                  <a:srgbClr val="0E0A5E"/>
                </a:solidFill>
                <a:effectLst/>
              </a:rPr>
              <a:t/>
            </a:r>
            <a:br>
              <a:rPr lang="ru-RU" sz="3600" dirty="0" smtClean="0">
                <a:solidFill>
                  <a:srgbClr val="0E0A5E"/>
                </a:solidFill>
                <a:effectLst/>
              </a:rPr>
            </a:br>
            <a:r>
              <a:rPr lang="ru-RU" sz="3600" dirty="0" smtClean="0">
                <a:solidFill>
                  <a:srgbClr val="0E0A5E"/>
                </a:solidFill>
                <a:effectLst/>
              </a:rPr>
              <a:t/>
            </a:r>
            <a:br>
              <a:rPr lang="ru-RU" sz="3600" dirty="0" smtClean="0">
                <a:solidFill>
                  <a:srgbClr val="0E0A5E"/>
                </a:solidFill>
                <a:effectLst/>
              </a:rPr>
            </a:br>
            <a:r>
              <a:rPr lang="ru-RU" sz="3600" dirty="0" smtClean="0">
                <a:solidFill>
                  <a:srgbClr val="0E0A5E"/>
                </a:solidFill>
                <a:effectLst/>
              </a:rPr>
              <a:t>                             </a:t>
            </a:r>
            <a:r>
              <a:rPr lang="ru-RU" sz="2800" dirty="0" smtClean="0">
                <a:solidFill>
                  <a:srgbClr val="0E0A5E"/>
                </a:solidFill>
                <a:effectLst/>
              </a:rPr>
              <a:t>Подготовила: Мамонова Д.А.</a:t>
            </a:r>
            <a:br>
              <a:rPr lang="ru-RU" sz="2800" dirty="0" smtClean="0">
                <a:solidFill>
                  <a:srgbClr val="0E0A5E"/>
                </a:solidFill>
                <a:effectLst/>
              </a:rPr>
            </a:br>
            <a:r>
              <a:rPr lang="ru-RU" sz="3600" dirty="0" smtClean="0">
                <a:solidFill>
                  <a:srgbClr val="0E0A5E"/>
                </a:solidFill>
                <a:effectLst/>
              </a:rPr>
              <a:t/>
            </a:r>
            <a:br>
              <a:rPr lang="ru-RU" sz="3600" dirty="0" smtClean="0">
                <a:solidFill>
                  <a:srgbClr val="0E0A5E"/>
                </a:solidFill>
                <a:effectLst/>
              </a:rPr>
            </a:br>
            <a:r>
              <a:rPr lang="ru-RU" sz="2800" dirty="0" err="1" smtClean="0">
                <a:solidFill>
                  <a:srgbClr val="0E0A5E"/>
                </a:solidFill>
                <a:effectLst/>
              </a:rPr>
              <a:t>Щёкино</a:t>
            </a:r>
            <a:r>
              <a:rPr lang="ru-RU" sz="2800" dirty="0" smtClean="0">
                <a:solidFill>
                  <a:srgbClr val="0E0A5E"/>
                </a:solidFill>
                <a:effectLst/>
              </a:rPr>
              <a:t> 2024 </a:t>
            </a:r>
            <a:endParaRPr lang="ru-RU" sz="2800" dirty="0">
              <a:solidFill>
                <a:srgbClr val="0E0A5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7" y="332656"/>
            <a:ext cx="84249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E0A5E"/>
                </a:solidFill>
                <a:latin typeface="Times New Roman" pitchFamily="18" charset="0"/>
              </a:rPr>
              <a:t>Муниципальное дошкольное  учреждение  детский сад общеразвивающего вида №1 </a:t>
            </a:r>
            <a:endParaRPr lang="ru-RU" sz="3200" b="1" dirty="0">
              <a:solidFill>
                <a:srgbClr val="0E0A5E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27809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effectLst/>
              </a:rPr>
              <a:t>Большое </a:t>
            </a:r>
            <a:r>
              <a:rPr lang="ru-RU" sz="2800" dirty="0">
                <a:solidFill>
                  <a:srgbClr val="002060"/>
                </a:solidFill>
                <a:effectLst/>
              </a:rPr>
              <a:t>внимание уделяется оформлению зала для </a:t>
            </a:r>
            <a:r>
              <a:rPr lang="ru-RU" sz="2800" dirty="0" smtClean="0">
                <a:solidFill>
                  <a:srgbClr val="002060"/>
                </a:solidFill>
                <a:effectLst/>
              </a:rPr>
              <a:t>каждого праздничного мероприятия.</a:t>
            </a:r>
            <a:br>
              <a:rPr lang="ru-RU" sz="2800" dirty="0" smtClean="0">
                <a:solidFill>
                  <a:srgbClr val="002060"/>
                </a:solidFill>
                <a:effectLst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</a:rPr>
              <a:t>Наличие детских костюмов играет огромную роль драматизации, в танцевальных номерах.</a:t>
            </a:r>
            <a:br>
              <a:rPr lang="ru-RU" sz="2800" dirty="0" smtClean="0">
                <a:solidFill>
                  <a:srgbClr val="002060"/>
                </a:solidFill>
                <a:effectLst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</a:rPr>
              <a:t>Так же в нашем детском саду имеются костюмы для взрослых.</a:t>
            </a:r>
            <a:endParaRPr lang="ru-RU" sz="28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026" name="Picture 2" descr="C:\Users\user\Downloads\17085800681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56334"/>
            <a:ext cx="3734119" cy="333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194936" cy="319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2813"/>
            <a:ext cx="4431815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444" y="3284984"/>
            <a:ext cx="2501323" cy="33350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27" y="3455584"/>
            <a:ext cx="2463402" cy="328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79302"/>
            <a:ext cx="2504549" cy="3339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201" y="99287"/>
            <a:ext cx="4187361" cy="3140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04618"/>
            <a:ext cx="2815037" cy="3753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91234"/>
            <a:ext cx="1923677" cy="3716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2895704" cy="3860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93" y="3352882"/>
            <a:ext cx="3148327" cy="3501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4896544"/>
          </a:xfrm>
        </p:spPr>
        <p:txBody>
          <a:bodyPr>
            <a:normAutofit/>
          </a:bodyPr>
          <a:lstStyle/>
          <a:p>
            <a:r>
              <a:rPr lang="ru-RU" sz="2700" dirty="0">
                <a:solidFill>
                  <a:srgbClr val="002060"/>
                </a:solidFill>
                <a:effectLst/>
              </a:rPr>
              <a:t>Созданная в нашем ДОО музыкальная предметно-пространственная развивающая среда помогает развитию творческих способностей, воспитанию эстетического отношения к окружающему миру, пониманию детьми прекрасного. </a:t>
            </a:r>
            <a:r>
              <a:rPr lang="ru-RU" sz="270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2700" dirty="0" smtClean="0">
                <a:solidFill>
                  <a:srgbClr val="002060"/>
                </a:solidFill>
                <a:effectLst/>
              </a:rPr>
            </a:br>
            <a:r>
              <a:rPr lang="ru-RU" sz="2700" dirty="0" smtClean="0">
                <a:solidFill>
                  <a:srgbClr val="002060"/>
                </a:solidFill>
                <a:effectLst/>
              </a:rPr>
              <a:t>Соответствует </a:t>
            </a:r>
            <a:r>
              <a:rPr lang="ru-RU" sz="2700" dirty="0">
                <a:solidFill>
                  <a:srgbClr val="002060"/>
                </a:solidFill>
                <a:effectLst/>
              </a:rPr>
              <a:t>возрастным особенностям и интересам детей. </a:t>
            </a:r>
            <a:r>
              <a:rPr lang="ru-RU" sz="2700" dirty="0" smtClean="0">
                <a:solidFill>
                  <a:srgbClr val="002060"/>
                </a:solidFill>
                <a:effectLst/>
              </a:rPr>
              <a:t>   </a:t>
            </a:r>
            <a:br>
              <a:rPr lang="ru-RU" sz="2700" dirty="0" smtClean="0">
                <a:solidFill>
                  <a:srgbClr val="002060"/>
                </a:solidFill>
                <a:effectLst/>
              </a:rPr>
            </a:br>
            <a:r>
              <a:rPr lang="ru-RU" sz="2700" dirty="0" smtClean="0">
                <a:solidFill>
                  <a:srgbClr val="002060"/>
                </a:solidFill>
                <a:effectLst/>
              </a:rPr>
              <a:t>Способствует </a:t>
            </a:r>
            <a:r>
              <a:rPr lang="ru-RU" sz="2700" dirty="0">
                <a:solidFill>
                  <a:srgbClr val="002060"/>
                </a:solidFill>
                <a:effectLst/>
              </a:rPr>
              <a:t>поддержанию эмоционального благополучия и возможности реализации каждого ребёнка в различных видах творческой деятельности. </a:t>
            </a:r>
            <a:endParaRPr lang="ru-RU" sz="24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96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  <p:pic>
        <p:nvPicPr>
          <p:cNvPr id="4098" name="Picture 2" descr="C:\Users\user\Downloads\IMG_8349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21496"/>
            <a:ext cx="6048672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8136904" cy="5078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ПРЕДМЕТНО-ПРОСТРАНСТВЕННАЯ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РАЗВИВАЮЩАЯ СРЕДА (ППРС)</a:t>
            </a:r>
          </a:p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Это такая организация окружающего</a:t>
            </a:r>
          </a:p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пространства, которая даёт ребёнку</a:t>
            </a:r>
          </a:p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возможность реализовать себя в различных</a:t>
            </a:r>
          </a:p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видах деятельности.</a:t>
            </a:r>
          </a:p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В соответствии с ФГОС ДО целью формирования</a:t>
            </a:r>
          </a:p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музыкальной развивающей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</a:rPr>
              <a:t>предметно-пространственной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среды является развитие</a:t>
            </a:r>
          </a:p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творческих проявлений воспитанников</a:t>
            </a:r>
          </a:p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всеми доступными, побуждающими</a:t>
            </a:r>
          </a:p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к самовыражению средствами.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</a:rPr>
            </a:br>
            <a:endParaRPr lang="ru-RU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648"/>
            <a:ext cx="8229600" cy="230425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/>
              <a:t>МУЗЫКАЛЬНЫЙ ЗАЛ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dirty="0" smtClean="0">
                <a:solidFill>
                  <a:srgbClr val="002060"/>
                </a:solidFill>
                <a:effectLst/>
              </a:rPr>
              <a:t>Это </a:t>
            </a:r>
            <a:r>
              <a:rPr lang="ru-RU" sz="3200" dirty="0">
                <a:solidFill>
                  <a:srgbClr val="002060"/>
                </a:solidFill>
                <a:effectLst/>
              </a:rPr>
              <a:t>среда эстетического развития, место постоянного общения ребёнка с музыкой и другими видами искусства.</a:t>
            </a:r>
          </a:p>
        </p:txBody>
      </p:sp>
      <p:pic>
        <p:nvPicPr>
          <p:cNvPr id="1026" name="Picture 2" descr="C:\Users\user\Downloads\17085104632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172" y="2564904"/>
            <a:ext cx="5184576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79512" y="260648"/>
            <a:ext cx="7704137" cy="68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</a:rPr>
              <a:t>Оснащение музыкального зала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</a:rPr>
              <a:t>Цифровое пианино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</a:rPr>
              <a:t>Музыкальный центр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</a:rPr>
              <a:t>Проектор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</a:rPr>
              <a:t>Экран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</a:rPr>
              <a:t>Беспроводная портативна колонка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</a:rPr>
              <a:t>Стулья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</a:rPr>
              <a:t>Столы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</a:rPr>
              <a:t>Ковер</a:t>
            </a:r>
            <a:endParaRPr lang="ru-RU" sz="36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endParaRPr lang="ru-RU" sz="36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endParaRPr lang="ru-RU" sz="36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endParaRPr lang="ru-RU" sz="32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pic>
        <p:nvPicPr>
          <p:cNvPr id="2050" name="Picture 2" descr="C:\Users\user\Desktop\колон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10149"/>
            <a:ext cx="2851895" cy="1916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пианин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2156535"/>
            <a:ext cx="1801975" cy="25449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ownloads\17085126828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73016"/>
            <a:ext cx="4033936" cy="3025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590409" cy="3816424"/>
          </a:xfrm>
          <a:noFill/>
        </p:spPr>
        <p:txBody>
          <a:bodyPr>
            <a:normAutofit/>
          </a:bodyPr>
          <a:lstStyle/>
          <a:p>
            <a:pPr algn="l"/>
            <a:r>
              <a:rPr lang="ru-RU" sz="4000" dirty="0" smtClean="0"/>
              <a:t>                 Зонирование зала</a:t>
            </a:r>
            <a:br>
              <a:rPr lang="ru-RU" sz="4000" dirty="0" smtClean="0"/>
            </a:br>
            <a:r>
              <a:rPr lang="ru-RU" sz="2800" b="0" dirty="0" smtClean="0">
                <a:solidFill>
                  <a:srgbClr val="002060"/>
                </a:solidFill>
                <a:effectLst/>
              </a:rPr>
              <a:t>Музыкальный зал разделён на две </a:t>
            </a:r>
            <a:r>
              <a:rPr lang="ru-RU" sz="2800" b="0" dirty="0">
                <a:solidFill>
                  <a:srgbClr val="002060"/>
                </a:solidFill>
                <a:effectLst/>
              </a:rPr>
              <a:t>творческие зоны</a:t>
            </a:r>
            <a:r>
              <a:rPr lang="ru-RU" sz="2800" b="0" dirty="0" smtClean="0">
                <a:solidFill>
                  <a:srgbClr val="002060"/>
                </a:solidFill>
                <a:effectLst/>
              </a:rPr>
              <a:t>: спокойная и активная.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2800" b="0" dirty="0">
                <a:solidFill>
                  <a:srgbClr val="002060"/>
                </a:solidFill>
                <a:effectLst/>
              </a:rPr>
              <a:t>Спокойную зону можно считать самой значимой для музыкального воспитания. Здесь осуществляются такие важнейшие виды музыкальной деятельности как слушание музыки, </a:t>
            </a:r>
            <a:r>
              <a:rPr lang="ru-RU" sz="2800" b="0" dirty="0" smtClean="0">
                <a:solidFill>
                  <a:srgbClr val="002060"/>
                </a:solidFill>
                <a:effectLst/>
              </a:rPr>
              <a:t>пение</a:t>
            </a:r>
            <a:r>
              <a:rPr lang="ru-RU" sz="2800" b="0" dirty="0">
                <a:solidFill>
                  <a:srgbClr val="002060"/>
                </a:solidFill>
                <a:effectLst/>
              </a:rPr>
              <a:t>.</a:t>
            </a:r>
          </a:p>
        </p:txBody>
      </p:sp>
      <p:pic>
        <p:nvPicPr>
          <p:cNvPr id="2050" name="Picture 2" descr="C:\Users\user\Downloads\17085107071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833" y="3509628"/>
            <a:ext cx="4464496" cy="3348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57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42998"/>
            <a:ext cx="8496944" cy="24929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Активная зона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включает в себя достаточно большое свободное пространство для музыкального движения, где дети выполняют музыкально-ритмические упражнения, занимаются зарядкой, играют и танцуют. </a:t>
            </a:r>
            <a:endParaRPr lang="ru-RU" sz="2400" dirty="0">
              <a:latin typeface="Times New Roman" pitchFamily="18" charset="0"/>
            </a:endParaRPr>
          </a:p>
          <a:p>
            <a:pPr marL="514350" indent="-514350" algn="ctr">
              <a:buFontTx/>
              <a:buAutoNum type="arabicPeriod"/>
              <a:defRPr/>
            </a:pPr>
            <a:endParaRPr lang="ru-RU" sz="2200" dirty="0">
              <a:latin typeface="Times New Roman" pitchFamily="18" charset="0"/>
            </a:endParaRPr>
          </a:p>
          <a:p>
            <a:pPr marL="514350" indent="-514350" algn="ctr">
              <a:buFontTx/>
              <a:buAutoNum type="arabicPeriod"/>
              <a:defRPr/>
            </a:pPr>
            <a:endParaRPr lang="ru-RU" sz="2200" dirty="0">
              <a:latin typeface="Times New Roman" pitchFamily="18" charset="0"/>
            </a:endParaRPr>
          </a:p>
        </p:txBody>
      </p:sp>
      <p:pic>
        <p:nvPicPr>
          <p:cNvPr id="3075" name="Picture 3" descr="C:\Users\user\Downloads\IMG_20230324_0935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04864"/>
            <a:ext cx="5036818" cy="2265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ownloads\IMG_20230117_1019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84" y="4005064"/>
            <a:ext cx="5922935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204" y="1341"/>
            <a:ext cx="9125796" cy="201593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200" dirty="0">
              <a:solidFill>
                <a:srgbClr val="333333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</a:rPr>
              <a:t>Игра на музыкальных инструментах- любимый вид детской исполнительной деятельности. В процессе игры дети открывают для себя мир музыкальных звуков.</a:t>
            </a:r>
            <a:endParaRPr lang="ru-RU" sz="2200" dirty="0">
              <a:latin typeface="Times New Roman" pitchFamily="18" charset="0"/>
            </a:endParaRPr>
          </a:p>
          <a:p>
            <a:pPr algn="ctr">
              <a:defRPr/>
            </a:pPr>
            <a:endParaRPr lang="ru-RU" sz="2400" b="1" dirty="0">
              <a:latin typeface="Times New Roman" pitchFamily="18" charset="0"/>
            </a:endParaRPr>
          </a:p>
        </p:txBody>
      </p:sp>
      <p:pic>
        <p:nvPicPr>
          <p:cNvPr id="4099" name="Picture 3" descr="C:\Users\user\Downloads\17085397058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010" y="1700808"/>
            <a:ext cx="3096344" cy="4128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645" y="3294077"/>
            <a:ext cx="2672942" cy="3563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user\Downloads\17085396224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744417" cy="3754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4427984" y="3068960"/>
            <a:ext cx="1512168" cy="864096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Грибочки -</a:t>
            </a:r>
            <a:r>
              <a:rPr lang="ru-RU" dirty="0" err="1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шумелки</a:t>
            </a:r>
            <a:endParaRPr lang="ru-RU" dirty="0">
              <a:ln>
                <a:solidFill>
                  <a:srgbClr val="0070C0"/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6506" y="-1"/>
            <a:ext cx="6028666" cy="341632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defRPr/>
            </a:pPr>
            <a:endParaRPr lang="ru-RU" sz="2400" b="1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0" dirty="0" smtClean="0">
                <a:solidFill>
                  <a:srgbClr val="002060"/>
                </a:solidFill>
                <a:effectLst/>
              </a:rPr>
              <a:t>В музыкальном зале много атрибутов для танцевального и музыкального творчества, элементы костюмов.</a:t>
            </a:r>
            <a:endParaRPr lang="ru-RU" sz="2800" b="0" dirty="0">
              <a:solidFill>
                <a:srgbClr val="002060"/>
              </a:solidFill>
              <a:effectLst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3419425" cy="4271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780" y="1196752"/>
            <a:ext cx="3600400" cy="4800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5325" y="665983"/>
            <a:ext cx="8216237" cy="378565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defRPr/>
            </a:pPr>
            <a:endParaRPr lang="ru-RU" sz="2400" b="1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57" y="260647"/>
            <a:ext cx="3676650" cy="3719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958" y="231351"/>
            <a:ext cx="3044620" cy="4061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269" y="3138487"/>
            <a:ext cx="2985765" cy="3719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129</Template>
  <TotalTime>4215</TotalTime>
  <Words>178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«Музыкальная развивающая   предметно-пространственной среда ДО»                                Подготовила: Мамонова Д.А.  Щёкино 2024 </vt:lpstr>
      <vt:lpstr>Презентация PowerPoint</vt:lpstr>
      <vt:lpstr>МУЗЫКАЛЬНЫЙ ЗАЛ  Это среда эстетического развития, место постоянного общения ребёнка с музыкой и другими видами искусства.</vt:lpstr>
      <vt:lpstr>Презентация PowerPoint</vt:lpstr>
      <vt:lpstr>                 Зонирование зала Музыкальный зал разделён на две творческие зоны: спокойная и активная. Спокойную зону можно считать самой значимой для музыкального воспитания. Здесь осуществляются такие важнейшие виды музыкальной деятельности как слушание музыки, пение.</vt:lpstr>
      <vt:lpstr>Презентация PowerPoint</vt:lpstr>
      <vt:lpstr>Презентация PowerPoint</vt:lpstr>
      <vt:lpstr>В музыкальном зале много атрибутов для танцевального и музыкального творчества, элементы костюмов.</vt:lpstr>
      <vt:lpstr>Презентация PowerPoint</vt:lpstr>
      <vt:lpstr>Большое внимание уделяется оформлению зала для каждого праздничного мероприятия. Наличие детских костюмов играет огромную роль драматизации, в танцевальных номерах. Так же в нашем детском саду имеются костюмы для взрослых.</vt:lpstr>
      <vt:lpstr>Презентация PowerPoint</vt:lpstr>
      <vt:lpstr>Презентация PowerPoint</vt:lpstr>
      <vt:lpstr>Созданная в нашем ДОО музыкальная предметно-пространственная развивающая среда помогает развитию творческих способностей, воспитанию эстетического отношения к окружающему миру, пониманию детьми прекрасного.  Соответствует возрастным особенностям и интересам детей.     Способствует поддержанию эмоционального благополучия и возможности реализации каждого ребёнка в различных видах творческой деятельности. </vt:lpstr>
      <vt:lpstr>Спасибо за внимание!</vt:lpstr>
    </vt:vector>
  </TitlesOfParts>
  <Company>boy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Here…</dc:title>
  <dc:creator>side</dc:creator>
  <cp:lastModifiedBy>user</cp:lastModifiedBy>
  <cp:revision>237</cp:revision>
  <dcterms:created xsi:type="dcterms:W3CDTF">2008-05-28T10:20:44Z</dcterms:created>
  <dcterms:modified xsi:type="dcterms:W3CDTF">2024-02-22T05:48:03Z</dcterms:modified>
</cp:coreProperties>
</file>