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653283-9B6A-4961-91F9-2DF6889E27B8}" type="datetimeFigureOut">
              <a:rPr lang="ru-RU" smtClean="0"/>
              <a:pPr/>
              <a:t>13.11.2019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B95D09-EAA0-4EB0-8397-BCFB9D6E161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53283-9B6A-4961-91F9-2DF6889E27B8}" type="datetimeFigureOut">
              <a:rPr lang="ru-RU" smtClean="0"/>
              <a:pPr/>
              <a:t>13.11.2019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95D09-EAA0-4EB0-8397-BCFB9D6E16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dsad1@tularegion.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35.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Прямоугольник 4"/>
          <p:cNvSpPr/>
          <p:nvPr/>
        </p:nvSpPr>
        <p:spPr>
          <a:xfrm>
            <a:off x="6500826" y="642918"/>
            <a:ext cx="2643174" cy="2800767"/>
          </a:xfrm>
          <a:prstGeom prst="rect">
            <a:avLst/>
          </a:prstGeom>
        </p:spPr>
        <p:txBody>
          <a:bodyPr wrap="square">
            <a:spAutoFit/>
          </a:bodyPr>
          <a:lstStyle/>
          <a:p>
            <a:pPr algn="ctr"/>
            <a:r>
              <a:rPr lang="ru-RU" sz="2400" b="1" dirty="0" smtClean="0">
                <a:latin typeface="Monotype Corsiva" pitchFamily="66" charset="0"/>
                <a:cs typeface="Times New Roman" pitchFamily="18" charset="0"/>
              </a:rPr>
              <a:t>Внимание       родители</a:t>
            </a:r>
          </a:p>
          <a:p>
            <a:pPr algn="ctr"/>
            <a:r>
              <a:rPr lang="ru-RU" sz="2400" b="1" dirty="0" smtClean="0">
                <a:latin typeface="Monotype Corsiva" pitchFamily="66" charset="0"/>
                <a:cs typeface="Times New Roman" pitchFamily="18" charset="0"/>
              </a:rPr>
              <a:t>«</a:t>
            </a:r>
            <a:r>
              <a:rPr lang="ru-RU" sz="3200" b="1" dirty="0" smtClean="0">
                <a:latin typeface="Monotype Corsiva" pitchFamily="66" charset="0"/>
                <a:cs typeface="Times New Roman" pitchFamily="18" charset="0"/>
              </a:rPr>
              <a:t>Безопасность </a:t>
            </a:r>
            <a:r>
              <a:rPr lang="ru-RU" sz="3200" b="1" dirty="0" smtClean="0">
                <a:latin typeface="Monotype Corsiva" pitchFamily="66" charset="0"/>
                <a:cs typeface="Times New Roman" pitchFamily="18" charset="0"/>
              </a:rPr>
              <a:t>детей                               в зимний период»</a:t>
            </a:r>
            <a:endParaRPr lang="ru-RU" sz="2400" dirty="0">
              <a:latin typeface="Monotype Corsiva" pitchFamily="66" charset="0"/>
              <a:cs typeface="Times New Roman" pitchFamily="18" charset="0"/>
            </a:endParaRPr>
          </a:p>
        </p:txBody>
      </p:sp>
      <p:sp>
        <p:nvSpPr>
          <p:cNvPr id="6" name="Прямоугольник 5"/>
          <p:cNvSpPr/>
          <p:nvPr/>
        </p:nvSpPr>
        <p:spPr>
          <a:xfrm>
            <a:off x="3357554" y="214290"/>
            <a:ext cx="2714644" cy="3293209"/>
          </a:xfrm>
          <a:prstGeom prst="rect">
            <a:avLst/>
          </a:prstGeom>
        </p:spPr>
        <p:txBody>
          <a:bodyPr wrap="square">
            <a:spAutoFit/>
          </a:bodyPr>
          <a:lstStyle/>
          <a:p>
            <a:pPr algn="ctr"/>
            <a:r>
              <a:rPr lang="ru-RU" sz="1400" b="1" dirty="0" smtClean="0">
                <a:latin typeface="Times New Roman" pitchFamily="18" charset="0"/>
                <a:cs typeface="Times New Roman" pitchFamily="18" charset="0"/>
              </a:rPr>
              <a:t>Зимой  ребята веселятся,</a:t>
            </a:r>
          </a:p>
          <a:p>
            <a:pPr algn="ctr"/>
            <a:r>
              <a:rPr lang="ru-RU" sz="1400" b="1" dirty="0" smtClean="0">
                <a:latin typeface="Times New Roman" pitchFamily="18" charset="0"/>
                <a:cs typeface="Times New Roman" pitchFamily="18" charset="0"/>
              </a:rPr>
              <a:t>Можно снегом </a:t>
            </a:r>
            <a:r>
              <a:rPr lang="ru-RU" sz="1400" b="1" dirty="0" err="1" smtClean="0">
                <a:latin typeface="Times New Roman" pitchFamily="18" charset="0"/>
                <a:cs typeface="Times New Roman" pitchFamily="18" charset="0"/>
              </a:rPr>
              <a:t>побросаться</a:t>
            </a:r>
            <a:r>
              <a:rPr lang="ru-RU" sz="1400" b="1" dirty="0" smtClean="0">
                <a:latin typeface="Times New Roman" pitchFamily="18" charset="0"/>
                <a:cs typeface="Times New Roman" pitchFamily="18" charset="0"/>
              </a:rPr>
              <a:t>,</a:t>
            </a:r>
          </a:p>
          <a:p>
            <a:pPr algn="ctr"/>
            <a:r>
              <a:rPr lang="ru-RU" sz="1400" b="1" dirty="0" smtClean="0">
                <a:latin typeface="Times New Roman" pitchFamily="18" charset="0"/>
                <a:cs typeface="Times New Roman" pitchFamily="18" charset="0"/>
              </a:rPr>
              <a:t>Здорово в снегу валяться,</a:t>
            </a:r>
          </a:p>
          <a:p>
            <a:pPr algn="ctr"/>
            <a:r>
              <a:rPr lang="ru-RU" sz="1400" b="1" dirty="0" smtClean="0">
                <a:latin typeface="Times New Roman" pitchFamily="18" charset="0"/>
                <a:cs typeface="Times New Roman" pitchFamily="18" charset="0"/>
              </a:rPr>
              <a:t>В ангелочков превращаться!</a:t>
            </a:r>
          </a:p>
          <a:p>
            <a:pPr algn="ctr"/>
            <a:r>
              <a:rPr lang="ru-RU" sz="1400" b="1" dirty="0" smtClean="0">
                <a:latin typeface="Times New Roman" pitchFamily="18" charset="0"/>
                <a:cs typeface="Times New Roman" pitchFamily="18" charset="0"/>
              </a:rPr>
              <a:t>На горе идёт игра</a:t>
            </a:r>
          </a:p>
          <a:p>
            <a:pPr algn="ctr"/>
            <a:r>
              <a:rPr lang="ru-RU" sz="1400" b="1" dirty="0" smtClean="0">
                <a:latin typeface="Times New Roman" pitchFamily="18" charset="0"/>
                <a:cs typeface="Times New Roman" pitchFamily="18" charset="0"/>
              </a:rPr>
              <a:t>Веселиться детвора.</a:t>
            </a:r>
          </a:p>
          <a:p>
            <a:pPr algn="ctr"/>
            <a:r>
              <a:rPr lang="ru-RU" sz="1400" b="1" dirty="0" smtClean="0">
                <a:latin typeface="Times New Roman" pitchFamily="18" charset="0"/>
                <a:cs typeface="Times New Roman" pitchFamily="18" charset="0"/>
              </a:rPr>
              <a:t>Кто на санках, кто на лыжах,</a:t>
            </a:r>
          </a:p>
          <a:p>
            <a:pPr algn="ctr"/>
            <a:r>
              <a:rPr lang="ru-RU" sz="1400" b="1" dirty="0" smtClean="0">
                <a:latin typeface="Times New Roman" pitchFamily="18" charset="0"/>
                <a:cs typeface="Times New Roman" pitchFamily="18" charset="0"/>
              </a:rPr>
              <a:t>На ватрушке ниже-ниже…</a:t>
            </a:r>
          </a:p>
          <a:p>
            <a:pPr algn="ctr"/>
            <a:r>
              <a:rPr lang="ru-RU" sz="1400" b="1" dirty="0" smtClean="0">
                <a:latin typeface="Times New Roman" pitchFamily="18" charset="0"/>
                <a:cs typeface="Times New Roman" pitchFamily="18" charset="0"/>
              </a:rPr>
              <a:t>Хлоп, подпрыгнул, и в сугроб!</a:t>
            </a:r>
          </a:p>
          <a:p>
            <a:pPr algn="ctr"/>
            <a:r>
              <a:rPr lang="ru-RU" sz="1400" b="1" dirty="0" smtClean="0">
                <a:latin typeface="Times New Roman" pitchFamily="18" charset="0"/>
                <a:cs typeface="Times New Roman" pitchFamily="18" charset="0"/>
              </a:rPr>
              <a:t>Уцелеть снежок помог.</a:t>
            </a:r>
          </a:p>
          <a:p>
            <a:pPr algn="ctr"/>
            <a:r>
              <a:rPr lang="ru-RU" sz="1400" b="1" dirty="0" smtClean="0">
                <a:latin typeface="Times New Roman" pitchFamily="18" charset="0"/>
                <a:cs typeface="Times New Roman" pitchFamily="18" charset="0"/>
              </a:rPr>
              <a:t>Если ты пришёл кататься,</a:t>
            </a:r>
          </a:p>
          <a:p>
            <a:pPr algn="ctr"/>
            <a:r>
              <a:rPr lang="ru-RU" sz="1400" b="1" dirty="0" smtClean="0">
                <a:latin typeface="Times New Roman" pitchFamily="18" charset="0"/>
                <a:cs typeface="Times New Roman" pitchFamily="18" charset="0"/>
              </a:rPr>
              <a:t>Надо крепко всем держаться,</a:t>
            </a:r>
          </a:p>
          <a:p>
            <a:pPr algn="ctr"/>
            <a:r>
              <a:rPr lang="ru-RU" sz="1400" b="1" dirty="0" smtClean="0">
                <a:latin typeface="Times New Roman" pitchFamily="18" charset="0"/>
                <a:cs typeface="Times New Roman" pitchFamily="18" charset="0"/>
              </a:rPr>
              <a:t>И застёжки пристегни,</a:t>
            </a:r>
          </a:p>
          <a:p>
            <a:pPr algn="ctr"/>
            <a:r>
              <a:rPr lang="ru-RU" sz="1400" b="1" dirty="0" smtClean="0">
                <a:latin typeface="Times New Roman" pitchFamily="18" charset="0"/>
                <a:cs typeface="Times New Roman" pitchFamily="18" charset="0"/>
              </a:rPr>
              <a:t>Руки, ноги береги!</a:t>
            </a:r>
          </a:p>
          <a:p>
            <a:pPr algn="ctr"/>
            <a:endParaRPr lang="ru-RU" sz="1200" dirty="0" smtClean="0">
              <a:latin typeface="Times New Roman" pitchFamily="18" charset="0"/>
              <a:cs typeface="Times New Roman" pitchFamily="18" charset="0"/>
            </a:endParaRPr>
          </a:p>
        </p:txBody>
      </p:sp>
      <p:sp>
        <p:nvSpPr>
          <p:cNvPr id="1027" name="Rectangle 3"/>
          <p:cNvSpPr>
            <a:spLocks noChangeArrowheads="1"/>
          </p:cNvSpPr>
          <p:nvPr/>
        </p:nvSpPr>
        <p:spPr bwMode="auto">
          <a:xfrm>
            <a:off x="357158" y="214290"/>
            <a:ext cx="2571768"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Муниципальное дошкольное образовательное учреждение                       "Детский сад </a:t>
            </a:r>
            <a:r>
              <a:rPr kumimoji="0" lang="ru-RU" sz="1200" b="0" i="1" u="none" strike="noStrike" cap="none" normalizeH="0" baseline="0" dirty="0" err="1"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общеразвивающего</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вида №1" </a:t>
            </a:r>
            <a:endParaRPr kumimoji="0" lang="ru-RU" sz="12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301240 Тульская обл., </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Щёкинский</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р-он</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г. Щекино, </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ул</a:t>
            </a: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Пионерская, 50</a:t>
            </a:r>
            <a:endParaRPr kumimoji="0" lang="ru-RU" sz="12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(8-48751) 5-22-88 / 5-24-79</a:t>
            </a:r>
            <a:endParaRPr kumimoji="0" lang="ru-RU" sz="1200"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hlinkClick r:id="rId3"/>
              </a:rPr>
              <a:t>sh-dsad1@tularegion.org</a:t>
            </a:r>
            <a:endParaRPr kumimoji="0" lang="ru-RU" sz="1200" b="0"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200" i="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200" b="0" i="1"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400" b="1" i="1" dirty="0" smtClean="0">
                <a:latin typeface="Times New Roman" pitchFamily="18" charset="0"/>
                <a:cs typeface="Times New Roman" pitchFamily="18" charset="0"/>
              </a:rPr>
              <a:t>Воспитатель первой квалификационной категории                                Паламарчук Алевтина Владимировна</a:t>
            </a:r>
            <a:endParaRPr kumimoji="0" lang="ru-RU" sz="14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Pictures\depositphotos_44107697-stock-illustration-snowflakes.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6" name="Прямоугольник 5"/>
          <p:cNvSpPr/>
          <p:nvPr/>
        </p:nvSpPr>
        <p:spPr>
          <a:xfrm>
            <a:off x="142844" y="214290"/>
            <a:ext cx="3500462" cy="6678751"/>
          </a:xfrm>
          <a:prstGeom prst="rect">
            <a:avLst/>
          </a:prstGeom>
        </p:spPr>
        <p:txBody>
          <a:bodyPr wrap="square">
            <a:spAutoFit/>
          </a:bodyPr>
          <a:lstStyle/>
          <a:p>
            <a:r>
              <a:rPr lang="ru-RU" sz="1200" b="1" dirty="0" smtClean="0">
                <a:latin typeface="Times New Roman" pitchFamily="18" charset="0"/>
                <a:cs typeface="Times New Roman" pitchFamily="18" charset="0"/>
              </a:rPr>
              <a:t>Одежда для зимней прогулки.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Одежда не должна сковывать движения, она должна быть удобной, легкой и теплой одновременно. Зимняя обувь тоже должна быть удобной, подошва рельефной, чтобы можно было заправить штанины, изолировав от попадания снега. Чтобы застраховаться от потери варежек или перчаток, пришейте к ним резинку.</a:t>
            </a:r>
          </a:p>
          <a:p>
            <a:r>
              <a:rPr lang="ru-RU" sz="1200" b="1" dirty="0" smtClean="0">
                <a:latin typeface="Times New Roman" pitchFamily="18" charset="0"/>
                <a:cs typeface="Times New Roman" pitchFamily="18" charset="0"/>
              </a:rPr>
              <a:t>Катание на лыжах.</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Кататься следует там, где движение автотранспорта отсутствует, чтобы исключить возможные опасные ситуации. Горки должны быть не слишком крутыми и леденистыми. </a:t>
            </a:r>
            <a:r>
              <a:rPr lang="ru-RU" sz="1200" b="1" dirty="0" smtClean="0">
                <a:latin typeface="Times New Roman" pitchFamily="18" charset="0"/>
                <a:cs typeface="Times New Roman" pitchFamily="18" charset="0"/>
              </a:rPr>
              <a:t>Катание на санках, ледянках.</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Обязательно проверьте исправностей санок, а лучше кататься на ледянках. Необходимо убедиться в безопасности горки, поэтому перед катанием внимательно изучите местность. Спуск не должен выходить на проезжую часть, чтобы не было деревьев, заборов и других препятствий.</a:t>
            </a:r>
          </a:p>
          <a:p>
            <a:r>
              <a:rPr lang="ru-RU" sz="1200" dirty="0" smtClean="0">
                <a:latin typeface="Times New Roman" pitchFamily="18" charset="0"/>
                <a:cs typeface="Times New Roman" pitchFamily="18" charset="0"/>
              </a:rPr>
              <a:t>На горках дети должны дисциплину и последовательность. Не разрешайте ребенку кататься на санках, лежа на животе, он может повредить зубы или голову. Также нельзя кататься на санках </a:t>
            </a:r>
            <a:r>
              <a:rPr lang="ru-RU" sz="1400" dirty="0" smtClean="0">
                <a:latin typeface="Times New Roman" pitchFamily="18" charset="0"/>
                <a:cs typeface="Times New Roman" pitchFamily="18" charset="0"/>
              </a:rPr>
              <a:t>стоя! Опасно привязывать санки друг к другу. Через дорогу перевозить ребенка можно только в санках, которые толкаются перед собой.</a:t>
            </a:r>
          </a:p>
          <a:p>
            <a:r>
              <a:rPr lang="ru-RU" sz="1400" b="1" dirty="0" smtClean="0">
                <a:latin typeface="Times New Roman" pitchFamily="18" charset="0"/>
                <a:cs typeface="Times New Roman" pitchFamily="18" charset="0"/>
              </a:rPr>
              <a:t>Осторожно, мороз!</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Исключите или сократите прогулку с детьми в морозные дни: высока вероятность обморожения.</a:t>
            </a:r>
          </a:p>
          <a:p>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p:txBody>
      </p:sp>
      <p:sp>
        <p:nvSpPr>
          <p:cNvPr id="7" name="Прямоугольник 6"/>
          <p:cNvSpPr/>
          <p:nvPr/>
        </p:nvSpPr>
        <p:spPr>
          <a:xfrm>
            <a:off x="3714744" y="214290"/>
            <a:ext cx="5286412" cy="5909310"/>
          </a:xfrm>
          <a:prstGeom prst="rect">
            <a:avLst/>
          </a:prstGeom>
        </p:spPr>
        <p:txBody>
          <a:bodyPr wrap="square">
            <a:spAutoFit/>
          </a:bodyPr>
          <a:lstStyle/>
          <a:p>
            <a:r>
              <a:rPr lang="ru-RU" sz="1400" b="1" dirty="0" smtClean="0">
                <a:latin typeface="Times New Roman" pitchFamily="18" charset="0"/>
                <a:cs typeface="Times New Roman" pitchFamily="18" charset="0"/>
              </a:rPr>
              <a:t>Осторожно, сосульки!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Чтобы избежать травматизма, необходимо научить своих детей соблюдению правил нахождения вблизи жилых домов и зданий. Обращайте внимание на огороженные участки и не разрешайте заходить в опасные зоны. Если услышали наверху подозрительный шум, то нужно как можно быстрее прижаться к стене, бежать от здания нельзя.</a:t>
            </a:r>
          </a:p>
          <a:p>
            <a:r>
              <a:rPr lang="ru-RU" sz="1400" b="1" dirty="0" smtClean="0">
                <a:latin typeface="Times New Roman" pitchFamily="18" charset="0"/>
                <a:cs typeface="Times New Roman" pitchFamily="18" charset="0"/>
              </a:rPr>
              <a:t>Осторожно, гололед!</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Научите ребенка ходить по обледеневшему тротуару маленькими шажками, наступая на всю подошву. По возможности старайтесь обходить скользкие места. Зимой переходить дорогу нужно особенно внимательно, машина на скользкой дороге не сможет остановиться сразу!</a:t>
            </a:r>
          </a:p>
          <a:p>
            <a:r>
              <a:rPr lang="ru-RU" sz="1400" b="1" dirty="0" smtClean="0">
                <a:latin typeface="Times New Roman" pitchFamily="18" charset="0"/>
                <a:cs typeface="Times New Roman" pitchFamily="18" charset="0"/>
              </a:rPr>
              <a:t>Осторожно, тонкий лед!</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Не выходите с ребенком водоемы, где тонкий лёд. Если провалились - нужно громко звать на помощь и пытаться выбраться, наползая или накатываясь на край, а потом откатиться от края.</a:t>
            </a:r>
          </a:p>
          <a:p>
            <a:r>
              <a:rPr lang="ru-RU" sz="1400" b="1" dirty="0" smtClean="0">
                <a:latin typeface="Times New Roman" pitchFamily="18" charset="0"/>
                <a:cs typeface="Times New Roman" pitchFamily="18" charset="0"/>
              </a:rPr>
              <a:t>Игры около дома.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Запрещено детям играть у дороги, нельзя выбегать на проезжую часть.</a:t>
            </a:r>
          </a:p>
          <a:p>
            <a:r>
              <a:rPr lang="ru-RU" sz="1400" dirty="0" smtClean="0">
                <a:latin typeface="Times New Roman" pitchFamily="18" charset="0"/>
                <a:cs typeface="Times New Roman" pitchFamily="18" charset="0"/>
              </a:rPr>
              <a:t>Нежелательно валяться и играть в сугробах, и, конечно, не позволяйте прыгать в сугроб с высоты. Напомните детям, что нельзя брать в рот снег, ледяные корочки, сосульки: в них много грязи и микробов. При играх в снежки нельзя кидаться в лицо. Не позволяйте детям строить глубокие снежные туннели, которые могут обвалиться и засыпать их.</a:t>
            </a:r>
            <a:endParaRPr lang="ru-RU"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295</Words>
  <Application>Microsoft Office PowerPoint</Application>
  <PresentationFormat>Экран (4:3)</PresentationFormat>
  <Paragraphs>41</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15</cp:revision>
  <dcterms:created xsi:type="dcterms:W3CDTF">2018-06-02T06:05:44Z</dcterms:created>
  <dcterms:modified xsi:type="dcterms:W3CDTF">2019-11-13T14:02:10Z</dcterms:modified>
</cp:coreProperties>
</file>